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  <p:sldMasterId id="2147483698" r:id="rId3"/>
    <p:sldMasterId id="2147483703" r:id="rId4"/>
  </p:sldMasterIdLst>
  <p:notesMasterIdLst>
    <p:notesMasterId r:id="rId26"/>
  </p:notesMasterIdLst>
  <p:handoutMasterIdLst>
    <p:handoutMasterId r:id="rId27"/>
  </p:handoutMasterIdLst>
  <p:sldIdLst>
    <p:sldId id="256" r:id="rId5"/>
    <p:sldId id="8870" r:id="rId6"/>
    <p:sldId id="8869" r:id="rId7"/>
    <p:sldId id="8872" r:id="rId8"/>
    <p:sldId id="8874" r:id="rId9"/>
    <p:sldId id="8875" r:id="rId10"/>
    <p:sldId id="8881" r:id="rId11"/>
    <p:sldId id="8878" r:id="rId12"/>
    <p:sldId id="8883" r:id="rId13"/>
    <p:sldId id="8885" r:id="rId14"/>
    <p:sldId id="8886" r:id="rId15"/>
    <p:sldId id="8888" r:id="rId16"/>
    <p:sldId id="8889" r:id="rId17"/>
    <p:sldId id="8893" r:id="rId18"/>
    <p:sldId id="8891" r:id="rId19"/>
    <p:sldId id="8894" r:id="rId20"/>
    <p:sldId id="8895" r:id="rId21"/>
    <p:sldId id="8896" r:id="rId22"/>
    <p:sldId id="8897" r:id="rId23"/>
    <p:sldId id="8866" r:id="rId24"/>
    <p:sldId id="271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D38"/>
    <a:srgbClr val="E63C30"/>
    <a:srgbClr val="160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3BCFE-6BD7-45E2-AD11-ACDD3F4DF5D8}" v="1" dt="2025-07-07T11:20:28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ona Knight" userId="70e018af-4964-432f-af00-93fd6bb7710c" providerId="ADAL" clId="{2933BCFE-6BD7-45E2-AD11-ACDD3F4DF5D8}"/>
    <pc:docChg chg="modSld">
      <pc:chgData name="Fiona Knight" userId="70e018af-4964-432f-af00-93fd6bb7710c" providerId="ADAL" clId="{2933BCFE-6BD7-45E2-AD11-ACDD3F4DF5D8}" dt="2025-07-07T11:20:28.718" v="22" actId="20577"/>
      <pc:docMkLst>
        <pc:docMk/>
      </pc:docMkLst>
      <pc:sldChg chg="modSp mod">
        <pc:chgData name="Fiona Knight" userId="70e018af-4964-432f-af00-93fd6bb7710c" providerId="ADAL" clId="{2933BCFE-6BD7-45E2-AD11-ACDD3F4DF5D8}" dt="2025-07-07T11:20:28.718" v="22" actId="20577"/>
        <pc:sldMkLst>
          <pc:docMk/>
          <pc:sldMk cId="1799877370" sldId="8896"/>
        </pc:sldMkLst>
        <pc:spChg chg="mod">
          <ac:chgData name="Fiona Knight" userId="70e018af-4964-432f-af00-93fd6bb7710c" providerId="ADAL" clId="{2933BCFE-6BD7-45E2-AD11-ACDD3F4DF5D8}" dt="2025-07-07T11:20:28.718" v="22" actId="20577"/>
          <ac:spMkLst>
            <pc:docMk/>
            <pc:sldMk cId="1799877370" sldId="8896"/>
            <ac:spMk id="5" creationId="{CB9B441C-6EC6-29ED-6C6A-6CE9529B211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77D0AC-D75A-403F-EF5B-2779B59090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BB203-040E-05EB-4E6A-116F1E81D8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1E696-9A76-BE40-9047-C6EBE7DAAA9B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C0A59-147D-6489-F0F3-0D138A6129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6C467-F1D9-BC52-8986-05AE14BC9D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D677B-5647-154E-93ED-A9A42279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69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F7ED2-DE37-244D-8213-71887BA93210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486B6-DE87-0C42-B5C4-1432DA87F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76BC9EF-0CF1-6753-65EB-FE76537D74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332" y="235505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28" name="Title Placeholder 6">
            <a:extLst>
              <a:ext uri="{FF2B5EF4-FFF2-40B4-BE49-F238E27FC236}">
                <a16:creationId xmlns:a16="http://schemas.microsoft.com/office/drawing/2014/main" id="{506F5FDF-1A79-C512-E88F-AF817A1C4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1659DB88-3EBD-0147-0279-41F9EDE95DA1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058229" y="0"/>
            <a:ext cx="408577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9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DD51F3-98C8-6FE0-566B-0C7DAF36B20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6">
            <a:extLst>
              <a:ext uri="{FF2B5EF4-FFF2-40B4-BE49-F238E27FC236}">
                <a16:creationId xmlns:a16="http://schemas.microsoft.com/office/drawing/2014/main" id="{94C1BF0B-B4DE-6C10-C98C-A216D1416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8343868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BFB5AD-C891-3088-EA2F-9801AA9DFD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379142"/>
            <a:ext cx="8346785" cy="3353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‘pull out - bold text’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9635 Powerpoint template 16 9 blackline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67544" y="483518"/>
            <a:ext cx="8496944" cy="1102519"/>
          </a:xfrm>
          <a:prstGeom prst="rect">
            <a:avLst/>
          </a:prstGeom>
        </p:spPr>
        <p:txBody>
          <a:bodyPr/>
          <a:lstStyle>
            <a:lvl1pPr algn="l">
              <a:defRPr sz="4400" b="0" i="0" cap="none" baseline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544" y="2355726"/>
            <a:ext cx="8496943" cy="13144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baseline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9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90364"/>
            <a:ext cx="8229599" cy="857250"/>
          </a:xfrm>
          <a:prstGeom prst="rect">
            <a:avLst/>
          </a:prstGeom>
        </p:spPr>
        <p:txBody>
          <a:bodyPr/>
          <a:lstStyle>
            <a:lvl1pPr algn="l">
              <a:defRPr sz="3200" b="0" i="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3" y="1347613"/>
            <a:ext cx="8229600" cy="280831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  <a:lvl2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2pPr>
            <a:lvl3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3pPr>
            <a:lvl4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4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83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55525"/>
            <a:ext cx="8229600" cy="644626"/>
          </a:xfrm>
          <a:prstGeom prst="rect">
            <a:avLst/>
          </a:prstGeom>
        </p:spPr>
        <p:txBody>
          <a:bodyPr/>
          <a:lstStyle>
            <a:lvl1pPr algn="l">
              <a:defRPr sz="3200" b="0" i="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7613"/>
            <a:ext cx="4038600" cy="2880321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7613"/>
            <a:ext cx="4038600" cy="2880321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83519"/>
            <a:ext cx="8229601" cy="864096"/>
          </a:xfrm>
          <a:prstGeom prst="rect">
            <a:avLst/>
          </a:prstGeom>
        </p:spPr>
        <p:txBody>
          <a:bodyPr/>
          <a:lstStyle>
            <a:lvl1pPr algn="l">
              <a:defRPr sz="4000" b="0" i="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91630"/>
            <a:ext cx="4040188" cy="2664296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91630"/>
            <a:ext cx="4041775" cy="2664296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8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74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next to a dollar sign&#10;&#10;Description automatically generated">
            <a:extLst>
              <a:ext uri="{FF2B5EF4-FFF2-40B4-BE49-F238E27FC236}">
                <a16:creationId xmlns:a16="http://schemas.microsoft.com/office/drawing/2014/main" id="{F1AD3001-E22A-77D0-FF9A-C2B2C12E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8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770CFEE-EA33-1FE1-2DB2-EA9DB449E5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355057"/>
            <a:ext cx="3712757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058904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C3C0A3-68F6-C7E5-D6B3-89F639822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0158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075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3DBCAA15-4E76-59F3-EFF0-D74AD37FD8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30157" y="2370555"/>
            <a:ext cx="3712757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122779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B2461-DC29-0759-A915-CCCCF45D14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3E11B1C9-8A60-5E4F-9014-05ECEA4A1E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355057"/>
            <a:ext cx="3712757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964847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people sitting at tables&#10;&#10;Description automatically generated">
            <a:extLst>
              <a:ext uri="{FF2B5EF4-FFF2-40B4-BE49-F238E27FC236}">
                <a16:creationId xmlns:a16="http://schemas.microsoft.com/office/drawing/2014/main" id="{26D683B5-DDA1-F26A-A958-57E1269E086F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827B3303-4778-0152-2144-447E2C4011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47850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416" y="1847393"/>
            <a:ext cx="8346784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8" name="Title Placeholder 6">
            <a:extLst>
              <a:ext uri="{FF2B5EF4-FFF2-40B4-BE49-F238E27FC236}">
                <a16:creationId xmlns:a16="http://schemas.microsoft.com/office/drawing/2014/main" id="{506F5FDF-1A79-C512-E88F-AF817A1C4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B393B-FE75-7D8F-6102-A90D4A8FEB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13" b="-53"/>
          <a:stretch/>
        </p:blipFill>
        <p:spPr>
          <a:xfrm>
            <a:off x="6633882" y="0"/>
            <a:ext cx="2510118" cy="1385135"/>
          </a:xfrm>
          <a:prstGeom prst="rect">
            <a:avLst/>
          </a:prstGeom>
        </p:spPr>
      </p:pic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74023662-4C34-74C2-9B95-D51634077C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0122" y="2355057"/>
            <a:ext cx="3942078" cy="23772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>
                <a:solidFill>
                  <a:schemeClr val="tx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GB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US" sz="1400" b="0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78E55445-E146-1C25-809A-8045615E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332" y="235505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843642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pic>
        <p:nvPicPr>
          <p:cNvPr id="2" name="Picture 1" descr="A person sitting in a chair with a computer&#10;&#10;Description automatically generated">
            <a:extLst>
              <a:ext uri="{FF2B5EF4-FFF2-40B4-BE49-F238E27FC236}">
                <a16:creationId xmlns:a16="http://schemas.microsoft.com/office/drawing/2014/main" id="{FE161111-EF73-4611-493A-A0A990082279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DA2CB34E-DEEE-43E9-C3F1-5D99415D1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198329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pic>
        <p:nvPicPr>
          <p:cNvPr id="4" name="Picture 3" descr="A person and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EB57D37D-4AF8-6881-6476-1681BC6B3751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4" r="5071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2A7F6EC9-54A0-5928-518F-9EC4299838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71901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on a staircase&#10;&#10;Description automatically generated">
            <a:extLst>
              <a:ext uri="{FF2B5EF4-FFF2-40B4-BE49-F238E27FC236}">
                <a16:creationId xmlns:a16="http://schemas.microsoft.com/office/drawing/2014/main" id="{79DE8BF5-736B-4CAF-C49F-1AB5CD7872C0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6" y="2245257"/>
            <a:ext cx="3075016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5"/>
            <a:ext cx="3072883" cy="13264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B9B124D9-C05D-6EB7-40F3-2117319205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416" y="2704454"/>
            <a:ext cx="3075016" cy="20278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58439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several people&#10;&#10;Description automatically generated">
            <a:extLst>
              <a:ext uri="{FF2B5EF4-FFF2-40B4-BE49-F238E27FC236}">
                <a16:creationId xmlns:a16="http://schemas.microsoft.com/office/drawing/2014/main" id="{BABE1A9F-2CEB-0E81-3F35-F9B15F5FA617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840B55F6-B533-6E52-B93B-DCBEF4A8C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GB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09157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people sitting at tables&#10;&#10;Description automatically generated">
            <a:extLst>
              <a:ext uri="{FF2B5EF4-FFF2-40B4-BE49-F238E27FC236}">
                <a16:creationId xmlns:a16="http://schemas.microsoft.com/office/drawing/2014/main" id="{B9E471A1-839A-E7A7-E9C7-928DDEA83F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4860" y="1847393"/>
            <a:ext cx="4117279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7776" y="617446"/>
            <a:ext cx="4114423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160B38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A9EB1B40-D07F-F252-3E07-1F53E10E1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4859" y="2355056"/>
            <a:ext cx="411442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378012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BC6FB-92E3-8522-C708-CE9B524F78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199" y="0"/>
            <a:ext cx="48768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0520" y="1847393"/>
            <a:ext cx="4117279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437" y="617446"/>
            <a:ext cx="3837564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AF74D64F-688D-CFF4-62A7-7E01B4111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520" y="2355056"/>
            <a:ext cx="411727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327014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00E84-A0EB-C33B-317A-5FC7FA28385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690A8D-5BAF-DB41-20EF-D86DB95D08E0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0C3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D90D0-8957-0EBE-77AE-5D591756E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411163"/>
            <a:ext cx="1991360" cy="1327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D8181-81B9-2D05-9F6A-65BB2FCD8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1882343"/>
            <a:ext cx="1991360" cy="1327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D179B-8380-AC60-85B1-2EE281F8A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3368251"/>
            <a:ext cx="1991360" cy="132757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6DF7C60E-3C8F-1D27-FDD7-5AEC13DFED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6" y="1440996"/>
            <a:ext cx="2772284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1" name="Title Placeholder 6">
            <a:extLst>
              <a:ext uri="{FF2B5EF4-FFF2-40B4-BE49-F238E27FC236}">
                <a16:creationId xmlns:a16="http://schemas.microsoft.com/office/drawing/2014/main" id="{5A61C787-D3EF-7395-FE4D-9DBEC92CA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6" y="621288"/>
            <a:ext cx="6234054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4C8290C1-02A2-4F6A-2447-7C34D9FBD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416" y="1943172"/>
            <a:ext cx="2770361" cy="27891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5EE0A4ED-1073-AE3A-2E2B-8D357CDA8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1193" y="1941890"/>
            <a:ext cx="2770361" cy="27891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4269415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12B0BB-2535-083C-BC02-C503906AB3E3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0C3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1FFFD-430F-8935-9782-84322F066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657" y="663575"/>
            <a:ext cx="2328194" cy="1951200"/>
          </a:xfrm>
          <a:prstGeom prst="rect">
            <a:avLst/>
          </a:prstGeom>
        </p:spPr>
      </p:pic>
      <p:pic>
        <p:nvPicPr>
          <p:cNvPr id="9" name="Picture 8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7D52D81-34C0-FDAB-93FC-44B5DFE11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47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656" y="2793746"/>
            <a:ext cx="2328195" cy="195276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B7865D9-41BE-5448-3DD7-3150888316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1" name="Title Placeholder 6">
            <a:extLst>
              <a:ext uri="{FF2B5EF4-FFF2-40B4-BE49-F238E27FC236}">
                <a16:creationId xmlns:a16="http://schemas.microsoft.com/office/drawing/2014/main" id="{5768C8CD-2BCE-7CE3-E5B6-A34FFB7EF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A43981E3-03F2-0E8E-0142-489F4BBA0B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520" y="2355056"/>
            <a:ext cx="267695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962FE-F5F8-CE04-2B47-657E3A846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6588" y="2351787"/>
            <a:ext cx="267695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86599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CDAF1AF-0BD8-2A2E-6528-0DDF270D86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160B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FD5EA956-F67A-7114-F8D9-428664348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b="1" i="0" cap="all" baseline="0">
                <a:solidFill>
                  <a:srgbClr val="E63C3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6" name="Picture Placeholder 26">
            <a:extLst>
              <a:ext uri="{FF2B5EF4-FFF2-40B4-BE49-F238E27FC236}">
                <a16:creationId xmlns:a16="http://schemas.microsoft.com/office/drawing/2014/main" id="{F223727F-1321-7555-885D-475FBEB4BAA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058230" y="0"/>
            <a:ext cx="4085770" cy="2449830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D73943F7-24A2-16D3-C225-94DCEEC40FFB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058230" y="2693670"/>
            <a:ext cx="4085770" cy="2449830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83038903-9D29-B251-CF12-9427A8D9C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520" y="2355056"/>
            <a:ext cx="422148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309008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  <p15:guide id="3" pos="272" userDrawn="1">
          <p15:clr>
            <a:srgbClr val="FBAE40"/>
          </p15:clr>
        </p15:guide>
        <p15:guide id="4" pos="5488" userDrawn="1">
          <p15:clr>
            <a:srgbClr val="FBAE40"/>
          </p15:clr>
        </p15:guide>
        <p15:guide id="5" orient="horz" pos="4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and white background with a red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23A5120-E8D4-D25C-51A4-4E21F03E92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220" y="0"/>
            <a:ext cx="3884780" cy="51435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D83D3FD-371C-5BB8-67FB-6A125AEE82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65415" y="1847393"/>
            <a:ext cx="38846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160B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F36F6FCD-D66D-7AE4-C965-83FF8803E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881963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b="1" i="0" cap="all" baseline="0">
                <a:solidFill>
                  <a:srgbClr val="E63C3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3EA7B7C8-84D9-DF43-8291-CB50D55D31A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893708" y="422686"/>
            <a:ext cx="3587354" cy="203857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4F8A44B5-1EB8-F43A-E84D-62C126C111E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93707" y="2697479"/>
            <a:ext cx="3587354" cy="203857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89453423-FDD6-55AE-A164-DE63074154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520" y="2355056"/>
            <a:ext cx="3899552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66069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632748-EA43-CA86-F6CA-EE84317C8A17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935360AF-29EF-FF80-5647-1AF90BB7AF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9" name="Title Placeholder 6">
            <a:extLst>
              <a:ext uri="{FF2B5EF4-FFF2-40B4-BE49-F238E27FC236}">
                <a16:creationId xmlns:a16="http://schemas.microsoft.com/office/drawing/2014/main" id="{BDC67C1A-6FA1-4A1E-A3D3-437979D141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E5A5C81C-078F-A034-DF8C-EFC67A8DC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41683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277060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8B7435EC-5A37-3DC5-CC5A-55A78F506A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3562" y="0"/>
            <a:ext cx="3880437" cy="51435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D83D3FD-371C-5BB8-67FB-6A125AEE82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65415" y="1847393"/>
            <a:ext cx="38846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160B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F36F6FCD-D66D-7AE4-C965-83FF8803E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881963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b="1" i="0" cap="all" baseline="0">
                <a:solidFill>
                  <a:srgbClr val="E63C3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3EA7B7C8-84D9-DF43-8291-CB50D55D31A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572000" y="422686"/>
            <a:ext cx="3954780" cy="4309652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E0808952-700D-75A1-86CE-D4694474EF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520" y="2355056"/>
            <a:ext cx="3899552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0886399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D7E588-48DC-A81C-E3E4-A7285FE8E45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69EFB-9201-8AB4-8928-7ABC59564022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4A3C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D83D3FD-371C-5BB8-67FB-6A125AEE82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65415" y="1847393"/>
            <a:ext cx="5552408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F36F6FCD-D66D-7AE4-C965-83FF8803E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555240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b="1" i="0" cap="all" baseline="0">
                <a:solidFill>
                  <a:srgbClr val="E63C3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3EA7B7C8-84D9-DF43-8291-CB50D55D31A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435344" y="422687"/>
            <a:ext cx="2276856" cy="1284388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26">
            <a:extLst>
              <a:ext uri="{FF2B5EF4-FFF2-40B4-BE49-F238E27FC236}">
                <a16:creationId xmlns:a16="http://schemas.microsoft.com/office/drawing/2014/main" id="{0E6C1F01-F286-F4FF-3FB7-00DA5ED6DD0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435344" y="1931350"/>
            <a:ext cx="2276856" cy="1284388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26">
            <a:extLst>
              <a:ext uri="{FF2B5EF4-FFF2-40B4-BE49-F238E27FC236}">
                <a16:creationId xmlns:a16="http://schemas.microsoft.com/office/drawing/2014/main" id="{015CDCBF-CC5F-B259-C8DB-A2E74D6A672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435344" y="3440013"/>
            <a:ext cx="2276856" cy="1284388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3EDB5CD1-CA7F-B4A1-625B-57E03BD42A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520" y="2355056"/>
            <a:ext cx="2679692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67A9560C-5483-7EDA-5E13-261901EF1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131" y="2355055"/>
            <a:ext cx="2679692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694114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416" y="1847393"/>
            <a:ext cx="8346784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8" name="Title Placeholder 6">
            <a:extLst>
              <a:ext uri="{FF2B5EF4-FFF2-40B4-BE49-F238E27FC236}">
                <a16:creationId xmlns:a16="http://schemas.microsoft.com/office/drawing/2014/main" id="{506F5FDF-1A79-C512-E88F-AF817A1C4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B393B-FE75-7D8F-6102-A90D4A8FEB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13" b="-53"/>
          <a:stretch/>
        </p:blipFill>
        <p:spPr>
          <a:xfrm>
            <a:off x="6633882" y="0"/>
            <a:ext cx="2510118" cy="1385135"/>
          </a:xfrm>
          <a:prstGeom prst="rect">
            <a:avLst/>
          </a:prstGeom>
        </p:spPr>
      </p:pic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74023662-4C34-74C2-9B95-D51634077C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0122" y="2355057"/>
            <a:ext cx="3942078" cy="23772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>
                <a:solidFill>
                  <a:schemeClr val="tx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GB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US" sz="1400" b="0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78E55445-E146-1C25-809A-8045615E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332" y="235505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6394537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pic>
        <p:nvPicPr>
          <p:cNvPr id="2" name="Picture 1" descr="A person sitting in a chair with a computer&#10;&#10;Description automatically generated">
            <a:extLst>
              <a:ext uri="{FF2B5EF4-FFF2-40B4-BE49-F238E27FC236}">
                <a16:creationId xmlns:a16="http://schemas.microsoft.com/office/drawing/2014/main" id="{FE161111-EF73-4611-493A-A0A990082279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DA2CB34E-DEEE-43E9-C3F1-5D99415D1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06400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B2461-DC29-0759-A915-CCCCF45D14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3E11B1C9-8A60-5E4F-9014-05ECEA4A1E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355057"/>
            <a:ext cx="3712757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08702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E74E7-4745-2D75-3C56-09070D01619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9DB51D2-D2DA-FECF-69FE-8A6FBF026E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3" name="Title Placeholder 6">
            <a:extLst>
              <a:ext uri="{FF2B5EF4-FFF2-40B4-BE49-F238E27FC236}">
                <a16:creationId xmlns:a16="http://schemas.microsoft.com/office/drawing/2014/main" id="{144F2327-9102-F35B-8D20-487F99F74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45B341F4-8229-B2B5-3F0F-245345281B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41683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419852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00E84-A0EB-C33B-317A-5FC7FA28385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690A8D-5BAF-DB41-20EF-D86DB95D08E0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0C3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D90D0-8957-0EBE-77AE-5D591756E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411163"/>
            <a:ext cx="1991360" cy="1327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D8181-81B9-2D05-9F6A-65BB2FCD8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1882343"/>
            <a:ext cx="1991360" cy="1327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D179B-8380-AC60-85B1-2EE281F8A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3368251"/>
            <a:ext cx="1991360" cy="132757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6DF7C60E-3C8F-1D27-FDD7-5AEC13DFED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6" y="1440996"/>
            <a:ext cx="2772284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1" name="Title Placeholder 6">
            <a:extLst>
              <a:ext uri="{FF2B5EF4-FFF2-40B4-BE49-F238E27FC236}">
                <a16:creationId xmlns:a16="http://schemas.microsoft.com/office/drawing/2014/main" id="{5A61C787-D3EF-7395-FE4D-9DBEC92CA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6" y="621288"/>
            <a:ext cx="6234054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4C8290C1-02A2-4F6A-2447-7C34D9FBD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416" y="1943172"/>
            <a:ext cx="2770361" cy="27891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5EE0A4ED-1073-AE3A-2E2B-8D357CDA8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1193" y="1941890"/>
            <a:ext cx="2770361" cy="27891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975455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12B0BB-2535-083C-BC02-C503906AB3E3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0C3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1FFFD-430F-8935-9782-84322F066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657" y="663575"/>
            <a:ext cx="2328194" cy="1951200"/>
          </a:xfrm>
          <a:prstGeom prst="rect">
            <a:avLst/>
          </a:prstGeom>
        </p:spPr>
      </p:pic>
      <p:pic>
        <p:nvPicPr>
          <p:cNvPr id="9" name="Picture 8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7D52D81-34C0-FDAB-93FC-44B5DFE11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47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656" y="2793746"/>
            <a:ext cx="2328195" cy="195276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B7865D9-41BE-5448-3DD7-3150888316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1" name="Title Placeholder 6">
            <a:extLst>
              <a:ext uri="{FF2B5EF4-FFF2-40B4-BE49-F238E27FC236}">
                <a16:creationId xmlns:a16="http://schemas.microsoft.com/office/drawing/2014/main" id="{5768C8CD-2BCE-7CE3-E5B6-A34FFB7EF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A43981E3-03F2-0E8E-0142-489F4BBA0B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520" y="2355056"/>
            <a:ext cx="267695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962FE-F5F8-CE04-2B47-657E3A846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6588" y="2351787"/>
            <a:ext cx="267695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990474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70B4F9-CB90-8179-D2AF-4E8B20028FB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ADE7AA-ED3D-A29B-0072-7B8C54552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992" y="2246110"/>
            <a:ext cx="3241917" cy="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8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D49720-C55F-5A79-9F9B-56FABE9E4D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" t="12480" r="18650" b="18247"/>
          <a:stretch/>
        </p:blipFill>
        <p:spPr>
          <a:xfrm>
            <a:off x="3681724" y="0"/>
            <a:ext cx="5463232" cy="51444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0DAF608-884B-C658-B51B-012695727AE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92467427"/>
              </p:ext>
            </p:extLst>
          </p:nvPr>
        </p:nvGraphicFramePr>
        <p:xfrm>
          <a:off x="431800" y="1388829"/>
          <a:ext cx="8280401" cy="3191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981">
                  <a:extLst>
                    <a:ext uri="{9D8B030D-6E8A-4147-A177-3AD203B41FA5}">
                      <a16:colId xmlns:a16="http://schemas.microsoft.com/office/drawing/2014/main" val="3187837368"/>
                    </a:ext>
                  </a:extLst>
                </a:gridCol>
                <a:gridCol w="1929140">
                  <a:extLst>
                    <a:ext uri="{9D8B030D-6E8A-4147-A177-3AD203B41FA5}">
                      <a16:colId xmlns:a16="http://schemas.microsoft.com/office/drawing/2014/main" val="2898462709"/>
                    </a:ext>
                  </a:extLst>
                </a:gridCol>
                <a:gridCol w="1929140">
                  <a:extLst>
                    <a:ext uri="{9D8B030D-6E8A-4147-A177-3AD203B41FA5}">
                      <a16:colId xmlns:a16="http://schemas.microsoft.com/office/drawing/2014/main" val="1639300705"/>
                    </a:ext>
                  </a:extLst>
                </a:gridCol>
                <a:gridCol w="1929140">
                  <a:extLst>
                    <a:ext uri="{9D8B030D-6E8A-4147-A177-3AD203B41FA5}">
                      <a16:colId xmlns:a16="http://schemas.microsoft.com/office/drawing/2014/main" val="2129642559"/>
                    </a:ext>
                  </a:extLst>
                </a:gridCol>
              </a:tblGrid>
              <a:tr h="2901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0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Column 1 Header</a:t>
                      </a:r>
                      <a:r>
                        <a:rPr lang="en-GB" sz="1200" ker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A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0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Column 2 Header</a:t>
                      </a:r>
                      <a:r>
                        <a:rPr lang="en-GB" sz="1200" ker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A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Column 3 Header</a:t>
                      </a:r>
                      <a:r>
                        <a:rPr lang="en-GB" sz="1200" ker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A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Column 4 Header</a:t>
                      </a:r>
                      <a:r>
                        <a:rPr lang="en-GB" sz="1200" ker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A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986319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60177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2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2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2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2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857281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3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3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3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3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562175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4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4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4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4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812618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5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5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5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5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19737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6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6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6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6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31459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7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7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7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7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64261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8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8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8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8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048870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9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9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9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9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899176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10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10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10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10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647125"/>
                  </a:ext>
                </a:extLst>
              </a:tr>
            </a:tbl>
          </a:graphicData>
        </a:graphic>
      </p:graphicFrame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E7CBDC-15DE-AE32-2EF7-BE6306F4E3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330" y="38703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8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E74E7-4745-2D75-3C56-09070D01619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9DB51D2-D2DA-FECF-69FE-8A6FBF026E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3" name="Title Placeholder 6">
            <a:extLst>
              <a:ext uri="{FF2B5EF4-FFF2-40B4-BE49-F238E27FC236}">
                <a16:creationId xmlns:a16="http://schemas.microsoft.com/office/drawing/2014/main" id="{144F2327-9102-F35B-8D20-487F99F74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45B341F4-8229-B2B5-3F0F-245345281B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41683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4286890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A9CCFC-F2B6-DB39-2CF3-0578A0970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2" t="-1056" r="135" b="-212"/>
          <a:stretch/>
        </p:blipFill>
        <p:spPr>
          <a:xfrm>
            <a:off x="2615904" y="331976"/>
            <a:ext cx="3938261" cy="44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70B4F9-CB90-8179-D2AF-4E8B20028FB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ADE7AA-ED3D-A29B-0072-7B8C54552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992" y="2246110"/>
            <a:ext cx="3241917" cy="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393F87-0CE0-5175-DE5E-95FC450EB58E}"/>
              </a:ext>
            </a:extLst>
          </p:cNvPr>
          <p:cNvSpPr/>
          <p:nvPr userDrawn="1"/>
        </p:nvSpPr>
        <p:spPr>
          <a:xfrm>
            <a:off x="-5770" y="0"/>
            <a:ext cx="9149770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red knot in a circle&#10;&#10;Description automatically generated with medium confidence">
            <a:extLst>
              <a:ext uri="{FF2B5EF4-FFF2-40B4-BE49-F238E27FC236}">
                <a16:creationId xmlns:a16="http://schemas.microsoft.com/office/drawing/2014/main" id="{27844EE4-8B7C-7AB8-FBDE-213D0BB91E85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5216989" y="0"/>
            <a:ext cx="3927011" cy="51435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C452868-40AF-8030-8660-B452433E30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" name="Title Placeholder 6">
            <a:extLst>
              <a:ext uri="{FF2B5EF4-FFF2-40B4-BE49-F238E27FC236}">
                <a16:creationId xmlns:a16="http://schemas.microsoft.com/office/drawing/2014/main" id="{8F058574-517E-8CC9-2FEB-6FA3160241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92661B39-9E79-FBB9-C8AA-CEB1DFC78A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41683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50094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10BEA8-CF35-3660-6B6F-CEF26303A7D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9768C7E-B175-F029-F63B-64AA7B946A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440996"/>
            <a:ext cx="341500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FC027D15-5940-5030-7B9D-14DB48087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8343868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160B38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08D0E07F-9991-FE33-6F48-8517444B2B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303" y="1948660"/>
            <a:ext cx="4562897" cy="28120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80"/>
              </a:lnSpc>
              <a:spcBef>
                <a:spcPts val="0"/>
              </a:spcBef>
              <a:buNone/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GB" sz="1400" b="0"/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US" sz="1400" b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CF7F1D7-B73C-63C7-5D62-A598D588B1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837" y="1440995"/>
            <a:ext cx="4562897" cy="366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60B38"/>
                </a:solidFill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600"/>
              <a:t>Click to edit subtitle style</a:t>
            </a:r>
            <a:endParaRPr lang="en-US" sz="160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C10CC856-8202-9A6E-877E-F45DD09DE1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415" y="1948658"/>
            <a:ext cx="3415007" cy="265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87615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972C77-E0C7-A7A5-5E65-C05DC0044172}"/>
              </a:ext>
            </a:extLst>
          </p:cNvPr>
          <p:cNvSpPr/>
          <p:nvPr userDrawn="1"/>
        </p:nvSpPr>
        <p:spPr>
          <a:xfrm>
            <a:off x="-5770" y="0"/>
            <a:ext cx="9149770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33CB28-A022-7FC3-CA7D-1B1807ECF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3882" y="-1"/>
            <a:ext cx="2435977" cy="137979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3F988D51-367E-E1D7-F45F-AC0B733EDC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7" name="Title Placeholder 6">
            <a:extLst>
              <a:ext uri="{FF2B5EF4-FFF2-40B4-BE49-F238E27FC236}">
                <a16:creationId xmlns:a16="http://schemas.microsoft.com/office/drawing/2014/main" id="{D5CE7781-8F1A-BBDE-48F1-E2BF99897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4CA0CE75-2AD7-5FFE-6899-75E1A75310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715" y="2355056"/>
            <a:ext cx="3922485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B379B155-2F57-3BAD-991B-EA7421375E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415" y="2355056"/>
            <a:ext cx="3922485" cy="2433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71960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DB21E4-E215-4E34-F3FA-154F1E78D6D4}"/>
              </a:ext>
            </a:extLst>
          </p:cNvPr>
          <p:cNvSpPr/>
          <p:nvPr userDrawn="1"/>
        </p:nvSpPr>
        <p:spPr>
          <a:xfrm>
            <a:off x="-5770" y="0"/>
            <a:ext cx="9149770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00B9E7-2C28-1AD6-5088-803B2FA04A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3882" y="-1"/>
            <a:ext cx="2435977" cy="1379791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514CBD40-297E-C1E0-6CE1-AD0353A8D7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E63C3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8" name="Title Placeholder 6">
            <a:extLst>
              <a:ext uri="{FF2B5EF4-FFF2-40B4-BE49-F238E27FC236}">
                <a16:creationId xmlns:a16="http://schemas.microsoft.com/office/drawing/2014/main" id="{A25738EB-08CC-8A9F-2E85-8FFDBE1EB5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43AF119E-A214-9295-E8C1-16D9FB11C5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715" y="2355056"/>
            <a:ext cx="3922485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65177BE5-8450-FEDB-FA1A-E6E8A305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415" y="2355056"/>
            <a:ext cx="3922485" cy="2433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95824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505797-75A6-6809-BCD1-B9E3A015BF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BDC2113F-CCC5-DB5F-3623-67C85BD8DA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8343868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160B38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19F88E-284D-EDF4-513B-10949CF649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379142"/>
            <a:ext cx="8346785" cy="3353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‘pull out - bold text’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5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5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7" r:id="rId2"/>
    <p:sldLayoutId id="2147483662" r:id="rId3"/>
    <p:sldLayoutId id="2147483672" r:id="rId4"/>
    <p:sldLayoutId id="2147483673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72" userDrawn="1">
          <p15:clr>
            <a:srgbClr val="F26B43"/>
          </p15:clr>
        </p15:guide>
        <p15:guide id="3" pos="2880" userDrawn="1">
          <p15:clr>
            <a:srgbClr val="F26B43"/>
          </p15:clr>
        </p15:guide>
        <p15:guide id="4" pos="5488" userDrawn="1">
          <p15:clr>
            <a:srgbClr val="F26B43"/>
          </p15:clr>
        </p15:guide>
        <p15:guide id="5" orient="horz" pos="418" userDrawn="1">
          <p15:clr>
            <a:srgbClr val="F26B43"/>
          </p15:clr>
        </p15:guide>
        <p15:guide id="6" orient="horz" pos="259" userDrawn="1">
          <p15:clr>
            <a:srgbClr val="F26B43"/>
          </p15:clr>
        </p15:guide>
        <p15:guide id="7" orient="horz" pos="29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42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72" userDrawn="1">
          <p15:clr>
            <a:srgbClr val="F26B43"/>
          </p15:clr>
        </p15:guide>
        <p15:guide id="3" pos="5488" userDrawn="1">
          <p15:clr>
            <a:srgbClr val="F26B43"/>
          </p15:clr>
        </p15:guide>
        <p15:guide id="4" orient="horz" pos="418" userDrawn="1">
          <p15:clr>
            <a:srgbClr val="F26B43"/>
          </p15:clr>
        </p15:guide>
        <p15:guide id="5" orient="horz" pos="259" userDrawn="1">
          <p15:clr>
            <a:srgbClr val="F26B43"/>
          </p15:clr>
        </p15:guide>
        <p15:guide id="6" orient="horz" pos="298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30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9" r:id="rId2"/>
    <p:sldLayoutId id="2147483701" r:id="rId3"/>
    <p:sldLayoutId id="2147483702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2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88" userDrawn="1">
          <p15:clr>
            <a:srgbClr val="F26B43"/>
          </p15:clr>
        </p15:guide>
        <p15:guide id="4" orient="horz" pos="259" userDrawn="1">
          <p15:clr>
            <a:srgbClr val="F26B43"/>
          </p15:clr>
        </p15:guide>
        <p15:guide id="5" orient="horz" pos="418" userDrawn="1">
          <p15:clr>
            <a:srgbClr val="F26B43"/>
          </p15:clr>
        </p15:guide>
        <p15:guide id="6" orient="horz" pos="298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76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4" r:id="rId2"/>
    <p:sldLayoutId id="2147483706" r:id="rId3"/>
  </p:sldLayoutIdLst>
  <p:txStyles>
    <p:titleStyle>
      <a:lvl1pPr algn="l" defTabSz="914400" rtl="0" eaLnBrk="1" latinLnBrk="0" hangingPunct="1">
        <a:lnSpc>
          <a:spcPts val="3520"/>
        </a:lnSpc>
        <a:spcBef>
          <a:spcPct val="0"/>
        </a:spcBef>
        <a:spcAft>
          <a:spcPts val="300"/>
        </a:spcAft>
        <a:buNone/>
        <a:defRPr sz="3600" kern="1200" cap="all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5488" userDrawn="1">
          <p15:clr>
            <a:srgbClr val="F26B43"/>
          </p15:clr>
        </p15:guide>
        <p15:guide id="3" pos="272" userDrawn="1">
          <p15:clr>
            <a:srgbClr val="F26B43"/>
          </p15:clr>
        </p15:guide>
        <p15:guide id="4" orient="horz" pos="259" userDrawn="1">
          <p15:clr>
            <a:srgbClr val="F26B43"/>
          </p15:clr>
        </p15:guide>
        <p15:guide id="5" orient="horz" pos="418" userDrawn="1">
          <p15:clr>
            <a:srgbClr val="F26B43"/>
          </p15:clr>
        </p15:guide>
        <p15:guide id="6" orient="horz" pos="2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67/tamb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mailto:F.L.Knight@staffs.ac.uk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uk.indeed.com/jobs?q=junior+software+developer&amp;l=u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design&#10;&#10;Description automatically generated">
            <a:extLst>
              <a:ext uri="{FF2B5EF4-FFF2-40B4-BE49-F238E27FC236}">
                <a16:creationId xmlns:a16="http://schemas.microsoft.com/office/drawing/2014/main" id="{4D1A6E28-2BEE-2073-6460-8E1F563954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3BDB7-4C7F-906B-7587-D5F4C5828B0C}"/>
              </a:ext>
            </a:extLst>
          </p:cNvPr>
          <p:cNvSpPr txBox="1"/>
          <p:nvPr/>
        </p:nvSpPr>
        <p:spPr>
          <a:xfrm>
            <a:off x="330723" y="3534732"/>
            <a:ext cx="8381477" cy="1365438"/>
          </a:xfrm>
          <a:prstGeom prst="rect">
            <a:avLst/>
          </a:prstGeom>
          <a:solidFill>
            <a:srgbClr val="180D38"/>
          </a:solidFill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54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Welcome to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58850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BABDB-7816-EA91-7691-0FCAB49A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D576D-F3BA-78FE-1626-25F9EB16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So let us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ECC78-A83B-6D7D-67D0-93CEAE6CF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Using JavaScript/HTML/CSS as all you need is a web browser and something like notepad or VS Code to code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Going to code a simple game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Has a 10 second countdown timer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Moves a picture of a tambourine around the screen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When you click on it</a:t>
            </a:r>
          </a:p>
          <a:p>
            <a:pPr marL="1143000" lvl="2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Makes a sound </a:t>
            </a:r>
          </a:p>
          <a:p>
            <a:pPr marL="1143000" lvl="2" indent="-285750"/>
            <a:r>
              <a:rPr lang="en-GB" sz="2000" dirty="0">
                <a:latin typeface="Plus Jakarta Sans" pitchFamily="2" charset="0"/>
              </a:rPr>
              <a:t>Adds 1 point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</a:rPr>
              <a:t>To win you need 5 points before the timer runs out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</a:rPr>
              <a:t>Displays a message when you have 5 points or the end of the game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7763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5FD67-8450-DB70-84CA-A0604E4C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F52BF-FC7B-EDEB-EAFF-4AF6A5BE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6277795" cy="928326"/>
          </a:xfrm>
        </p:spPr>
        <p:txBody>
          <a:bodyPr/>
          <a:lstStyle/>
          <a:p>
            <a:r>
              <a:rPr lang="en-GB" cap="none" dirty="0"/>
              <a:t>Stage 1 – Create the inputs and outputs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D8DB4-5210-BA4B-E354-46D0AA6B1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HTML page (index.html) with space for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Score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Time left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Picture to click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End game message</a:t>
            </a:r>
          </a:p>
          <a:p>
            <a:pPr marL="800100" lvl="1" indent="-285750"/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5272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AFCF3-306B-35CD-4923-33022144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A94A90-4BC0-4988-240F-12FF622F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cap="none" dirty="0"/>
              <a:t>Stage 2 – Add some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A44E5-2231-F70D-45B3-EB85124A8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CSS page (style.css)for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Positioning the image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Setting the font</a:t>
            </a:r>
          </a:p>
          <a:p>
            <a:pPr marL="285750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2a</a:t>
            </a:r>
          </a:p>
          <a:p>
            <a:pPr marL="285750" indent="-285750"/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Link in HTML page under title</a:t>
            </a:r>
          </a:p>
          <a:p>
            <a:pPr marL="285750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2b</a:t>
            </a:r>
          </a:p>
          <a:p>
            <a:pPr marL="285750" indent="-285750"/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/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452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229B-3DD7-41C2-A992-24A3175A6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52EE-97E3-98C5-F926-B33316A0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cap="none" dirty="0"/>
              <a:t>Stage 3 – Hook up the JS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C7C55-08AA-22A8-5743-9A7916EC1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Add some test code to a file code.js</a:t>
            </a:r>
          </a:p>
          <a:p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3a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Link in HTML page under style</a:t>
            </a:r>
          </a:p>
          <a:p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3b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Save all and test in browser to see the alert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91226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3144C-4857-0686-C695-EB3014FB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D23D6C-CA83-F73D-EA4D-E1F1508C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cap="none" dirty="0"/>
              <a:t>Stage 4 – Add comments to show what you will 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D6046-2B41-4CCF-91A8-4DB92526C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Add comments to help you code</a:t>
            </a:r>
          </a:p>
          <a:p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7620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1A2F-E048-A325-84F0-C834AD140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BD5C65-9ACF-B6EE-19B9-6174CA5F5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Stage 5 – Code links and initialise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27470-924B-C674-9497-5B918B05B2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//link to html items – snippet 5a (constants)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initialise 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set up score, max score, time left, game over state – snippet 5b (variables)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set up timers – snippet 5c (running code every 1000ms)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set up sound – snippet 5d (audio file)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set up listener for click on instrument – snippet 5e (listener for event of click)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make first move – snippet 5f (running a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7235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06CA-8E8A-0A11-D110-54902059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9438A-56DD-7CFC-01C0-44AC93A1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Stage 6 – Code base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CEC11-5AB9-9517-573D-00858766F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Set up functions, each with an alert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//functions (code bits) – snippet 6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move instrument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update timer 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click instrument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end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Test it in the browser with the console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8228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07975-B4B1-23CE-12F7-B5A7CDC2C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7F4F12-9854-9AFC-33AD-89B56BEE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Stage 7 – Add code (replacing existing functions)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1D476-0471-A473-2C91-6AFBD9C55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Add code to each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//functions (code bits) – snippet 7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move instrument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update timer 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click instrument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end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Test it in the browser (close console if it 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6388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3BF7-30FD-F8D1-1033-11012662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ABD242-0EB9-8F0E-6DFA-50C494DA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Stage 8 – Extend 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B441C-6EC6-29ED-6C6A-6CE9529B2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Make it move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Change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Random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Random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Code </a:t>
            </a:r>
            <a:r>
              <a:rPr lang="en-GB" sz="2000"/>
              <a:t>it yourself - </a:t>
            </a:r>
            <a:r>
              <a:rPr lang="en-GB" sz="2000">
                <a:hlinkClick r:id="rId2"/>
              </a:rPr>
              <a:t>https://github.com/fi67/tamb</a:t>
            </a:r>
            <a:r>
              <a:rPr lang="en-GB" sz="200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9987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EE17E-35EB-9A67-E9ED-80E416E46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344D2A-E5C3-B7A3-3FCC-F3F65F15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What degree can you 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B900C-5887-742E-71D8-CD46BD6382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Related</a:t>
            </a:r>
          </a:p>
          <a:p>
            <a:pPr marL="800100" lvl="1" indent="-285750"/>
            <a:r>
              <a:rPr lang="en-GB" sz="2000" dirty="0"/>
              <a:t>Cyber Security</a:t>
            </a:r>
          </a:p>
          <a:p>
            <a:pPr marL="800100" lvl="1" indent="-285750"/>
            <a:r>
              <a:rPr lang="en-GB" sz="2000" dirty="0"/>
              <a:t>Artificial Intelligence</a:t>
            </a:r>
          </a:p>
          <a:p>
            <a:pPr marL="800100" lvl="1" indent="-285750"/>
            <a:r>
              <a:rPr lang="en-GB" sz="2000" dirty="0"/>
              <a:t>Cloud and Networks</a:t>
            </a:r>
          </a:p>
        </p:txBody>
      </p:sp>
    </p:spTree>
    <p:extLst>
      <p:ext uri="{BB962C8B-B14F-4D97-AF65-F5344CB8AC3E}">
        <p14:creationId xmlns:p14="http://schemas.microsoft.com/office/powerpoint/2010/main" val="392856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cs typeface="Plus Jakarta Sans" pitchFamily="2" charset="0"/>
              </a:rPr>
              <a:t>Fiona Knight - f.l.knight@staffs.ac.uk</a:t>
            </a:r>
          </a:p>
          <a:p>
            <a:endParaRPr lang="en-GB" sz="2000" dirty="0">
              <a:solidFill>
                <a:schemeClr val="tx1"/>
              </a:solidFill>
              <a:latin typeface="Plus Jakarta Sans" pitchFamily="2" charset="0"/>
              <a:ea typeface="Tahoma"/>
              <a:cs typeface="Plus Jakarta Sans" pitchFamily="2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ea typeface="Tahoma"/>
                <a:cs typeface="Plus Jakarta Sans" pitchFamily="2" charset="0"/>
              </a:rPr>
              <a:t>Course Leader - Undergraduate Software Development</a:t>
            </a:r>
          </a:p>
          <a:p>
            <a:endParaRPr lang="en-GB" sz="2000" dirty="0">
              <a:solidFill>
                <a:schemeClr val="tx1"/>
              </a:solidFill>
              <a:latin typeface="Plus Jakarta Sans" pitchFamily="2" charset="0"/>
              <a:ea typeface="Tahoma"/>
              <a:cs typeface="Plus Jakarta Sans" pitchFamily="2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ea typeface="Tahoma"/>
                <a:cs typeface="Plus Jakarta Sans" pitchFamily="2" charset="0"/>
              </a:rPr>
              <a:t>Lecturer on</a:t>
            </a:r>
          </a:p>
          <a:p>
            <a:pPr lvl="1"/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ea typeface="Tahoma"/>
                <a:cs typeface="Plus Jakarta Sans" pitchFamily="2" charset="0"/>
              </a:rPr>
              <a:t>Software and web modules</a:t>
            </a:r>
          </a:p>
          <a:p>
            <a:pPr lvl="1"/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ea typeface="Tahoma"/>
                <a:cs typeface="Plus Jakarta Sans" pitchFamily="2" charset="0"/>
              </a:rPr>
              <a:t>Interaction Design and UX</a:t>
            </a:r>
          </a:p>
        </p:txBody>
      </p:sp>
    </p:spTree>
    <p:extLst>
      <p:ext uri="{BB962C8B-B14F-4D97-AF65-F5344CB8AC3E}">
        <p14:creationId xmlns:p14="http://schemas.microsoft.com/office/powerpoint/2010/main" val="269817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0855922-DCD8-8015-D3DC-8BEEA904D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2" y="1418095"/>
            <a:ext cx="4203668" cy="3314243"/>
          </a:xfrm>
        </p:spPr>
        <p:txBody>
          <a:bodyPr/>
          <a:lstStyle/>
          <a:p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Any questions?</a:t>
            </a:r>
          </a:p>
          <a:p>
            <a:endParaRPr lang="en-GB" sz="1800" dirty="0">
              <a:latin typeface="Plus Jakarta Sans" pitchFamily="2" charset="0"/>
              <a:cs typeface="Plus Jakarta Sans" pitchFamily="2" charset="0"/>
            </a:endParaRPr>
          </a:p>
          <a:p>
            <a:r>
              <a:rPr lang="en-GB" sz="1800" dirty="0">
                <a:solidFill>
                  <a:srgbClr val="180D38"/>
                </a:solidFill>
                <a:latin typeface="Plus Jakarta Sans" pitchFamily="2" charset="0"/>
                <a:cs typeface="Plus Jakarta Sans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F.L.Knight@staffs.ac.uk</a:t>
            </a:r>
            <a:r>
              <a:rPr lang="en-GB" sz="1800" dirty="0">
                <a:solidFill>
                  <a:srgbClr val="180D38"/>
                </a:solidFill>
                <a:latin typeface="Plus Jakarta Sans" pitchFamily="2" charset="0"/>
                <a:cs typeface="Plus Jakarta Sans" pitchFamily="2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0" i="0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pitchFamily="-109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pitchFamily="-109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pitchFamily="-109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pitchFamily="-109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defTabSz="685800">
              <a:lnSpc>
                <a:spcPts val="3520"/>
              </a:lnSpc>
              <a:spcAft>
                <a:spcPts val="300"/>
              </a:spcAft>
            </a:pPr>
            <a:r>
              <a:rPr lang="en-US" sz="3100" b="1" dirty="0">
                <a:solidFill>
                  <a:srgbClr val="E63C30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3100" b="1" dirty="0">
                <a:solidFill>
                  <a:srgbClr val="E63C3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3100" b="1" dirty="0">
              <a:solidFill>
                <a:srgbClr val="E63C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http://en.hdyo.org/assets/ask-question-1-ca45a12e5206bae44014e11cd3ced9f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058230" y="2058744"/>
            <a:ext cx="4085770" cy="3084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94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2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2" y="617446"/>
            <a:ext cx="5735102" cy="928326"/>
          </a:xfrm>
        </p:spPr>
        <p:txBody>
          <a:bodyPr/>
          <a:lstStyle/>
          <a:p>
            <a:r>
              <a:rPr lang="en-GB" cap="none" dirty="0"/>
              <a:t>Where would we be..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/>
          <a:lstStyle/>
          <a:p>
            <a:r>
              <a:rPr lang="en-GB" sz="2400" dirty="0">
                <a:latin typeface="Plus Jakarta Sans" pitchFamily="2" charset="0"/>
                <a:cs typeface="Plus Jakarta Sans" pitchFamily="2" charset="0"/>
              </a:rPr>
              <a:t>..Without computers?</a:t>
            </a:r>
          </a:p>
          <a:p>
            <a:endParaRPr lang="en-GB" sz="2400" dirty="0">
              <a:latin typeface="Plus Jakarta Sans" pitchFamily="2" charset="0"/>
              <a:cs typeface="Plus Jakarta Sans" pitchFamily="2" charset="0"/>
            </a:endParaRPr>
          </a:p>
          <a:p>
            <a:endParaRPr lang="en-GB" sz="2400" dirty="0">
              <a:latin typeface="Plus Jakarta Sans" pitchFamily="2" charset="0"/>
              <a:cs typeface="Plus Jakarta Sans" pitchFamily="2" charset="0"/>
            </a:endParaRPr>
          </a:p>
          <a:p>
            <a:endParaRPr lang="en-GB" sz="2400" dirty="0">
              <a:latin typeface="Plus Jakarta Sans" pitchFamily="2" charset="0"/>
              <a:cs typeface="Plus Jakarta Sans" pitchFamily="2" charset="0"/>
            </a:endParaRPr>
          </a:p>
          <a:p>
            <a:endParaRPr lang="en-GB" sz="2400" dirty="0">
              <a:latin typeface="Plus Jakarta Sans" pitchFamily="2" charset="0"/>
              <a:cs typeface="Plus Jakarta Sans" pitchFamily="2" charset="0"/>
            </a:endParaRPr>
          </a:p>
          <a:p>
            <a:r>
              <a:rPr lang="en-GB" sz="2400" dirty="0">
                <a:latin typeface="Plus Jakarta Sans" pitchFamily="2" charset="0"/>
                <a:cs typeface="Plus Jakarta Sans" pitchFamily="2" charset="0"/>
              </a:rPr>
              <a:t>Computers </a:t>
            </a:r>
            <a:r>
              <a:rPr lang="en-GB" sz="2400" b="1" dirty="0">
                <a:latin typeface="Plus Jakarta Sans" pitchFamily="2" charset="0"/>
                <a:cs typeface="Plus Jakarta Sans" pitchFamily="2" charset="0"/>
              </a:rPr>
              <a:t>need</a:t>
            </a:r>
            <a:r>
              <a:rPr lang="en-GB" sz="2400" dirty="0">
                <a:latin typeface="Plus Jakarta Sans" pitchFamily="2" charset="0"/>
                <a:cs typeface="Plus Jakarta Sans" pitchFamily="2" charset="0"/>
              </a:rPr>
              <a:t> software</a:t>
            </a:r>
          </a:p>
          <a:p>
            <a:endParaRPr lang="en-GB" dirty="0">
              <a:latin typeface="Plus Jakarta Sans" pitchFamily="2" charset="0"/>
              <a:cs typeface="Plus Jakarta Sans" pitchFamily="2" charset="0"/>
            </a:endParaRPr>
          </a:p>
          <a:p>
            <a:endParaRPr lang="en-GB" dirty="0">
              <a:latin typeface="Plus Jakarta Sans" pitchFamily="2" charset="0"/>
              <a:cs typeface="Plus Jakarta Sans" pitchFamily="2" charset="0"/>
            </a:endParaRPr>
          </a:p>
          <a:p>
            <a:endParaRPr lang="en-GB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E51042D-CFD5-4582-A5A7-559E12F3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14" y="1545772"/>
            <a:ext cx="4146425" cy="28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1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6396741" cy="928326"/>
          </a:xfrm>
        </p:spPr>
        <p:txBody>
          <a:bodyPr/>
          <a:lstStyle/>
          <a:p>
            <a:r>
              <a:rPr lang="en-GB" cap="none" dirty="0"/>
              <a:t>What runs the world…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545773"/>
            <a:ext cx="8500606" cy="3186566"/>
          </a:xfrm>
        </p:spPr>
        <p:txBody>
          <a:bodyPr numCol="1"/>
          <a:lstStyle/>
          <a:p>
            <a:r>
              <a:rPr lang="en-GB" dirty="0"/>
              <a:t>How many of you have used a mobile phone today?</a:t>
            </a:r>
          </a:p>
          <a:p>
            <a:endParaRPr lang="en-GB" dirty="0"/>
          </a:p>
          <a:p>
            <a:r>
              <a:rPr lang="en-GB" dirty="0"/>
              <a:t>How many of you game on your computer (or tablet or phone)</a:t>
            </a:r>
          </a:p>
          <a:p>
            <a:endParaRPr lang="en-GB" dirty="0"/>
          </a:p>
          <a:p>
            <a:r>
              <a:rPr lang="en-GB" dirty="0"/>
              <a:t>How many of you use social media or YouTube</a:t>
            </a:r>
          </a:p>
          <a:p>
            <a:endParaRPr lang="en-GB" dirty="0"/>
          </a:p>
          <a:p>
            <a:r>
              <a:rPr lang="en-GB" dirty="0"/>
              <a:t>How many of you watch Netflix / Amazon / Disney+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88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299" y="367902"/>
            <a:ext cx="3968748" cy="12215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000" cap="none" dirty="0"/>
              <a:t>Why is that relevant?</a:t>
            </a: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4796F898-CBA8-BC4E-51DE-BE2663F3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" r="40541" b="2"/>
          <a:stretch/>
        </p:blipFill>
        <p:spPr>
          <a:xfrm>
            <a:off x="1" y="1190"/>
            <a:ext cx="4571999" cy="5142310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5816" y="1960959"/>
            <a:ext cx="4267200" cy="28146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All these need software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latin typeface="Plus Jakarta Sans" pitchFamily="2" charset="0"/>
              <a:cs typeface="Plus Jakarta Sans" pitchFamily="2" charset="0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Add to that cars, home systems, signage on the roads, electronic billboards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latin typeface="Plus Jakarta Sans" pitchFamily="2" charset="0"/>
              <a:cs typeface="Plus Jakarta Sans" pitchFamily="2" charset="0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latin typeface="Plus Jakarta Sans" pitchFamily="2" charset="0"/>
              <a:cs typeface="Plus Jakarta Sans" pitchFamily="2" charset="0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2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2" y="1545773"/>
            <a:ext cx="4203668" cy="3186566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160B38"/>
                </a:solidFill>
                <a:latin typeface="Plus Jakarta Sans" pitchFamily="2" charset="0"/>
                <a:cs typeface="Plus Jakarta Sans" pitchFamily="2" charset="0"/>
              </a:rPr>
              <a:t>..invisible magic</a:t>
            </a:r>
          </a:p>
          <a:p>
            <a:endParaRPr lang="en-GB" sz="1800" dirty="0">
              <a:solidFill>
                <a:srgbClr val="160B38"/>
              </a:solidFill>
              <a:latin typeface="Plus Jakarta Sans" pitchFamily="2" charset="0"/>
              <a:cs typeface="Plus Jakarta Sans" pitchFamily="2" charset="0"/>
            </a:endParaRPr>
          </a:p>
          <a:p>
            <a:r>
              <a:rPr lang="en-GB" sz="1800" dirty="0">
                <a:solidFill>
                  <a:srgbClr val="160B38"/>
                </a:solidFill>
                <a:latin typeface="Plus Jakarta Sans" pitchFamily="2" charset="0"/>
                <a:cs typeface="Plus Jakarta Sans" pitchFamily="2" charset="0"/>
              </a:rPr>
              <a:t>Without it.. imagine what life would be like?</a:t>
            </a:r>
          </a:p>
          <a:p>
            <a:endParaRPr lang="en-GB" sz="1800" dirty="0">
              <a:solidFill>
                <a:srgbClr val="160B38"/>
              </a:solidFill>
              <a:latin typeface="Plus Jakarta Sans" pitchFamily="2" charset="0"/>
              <a:cs typeface="Plus Jakarta Sans" pitchFamily="2" charset="0"/>
            </a:endParaRPr>
          </a:p>
          <a:p>
            <a:r>
              <a:rPr lang="en-GB" sz="1800" dirty="0">
                <a:solidFill>
                  <a:srgbClr val="160B38"/>
                </a:solidFill>
                <a:latin typeface="Plus Jakarta Sans" pitchFamily="2" charset="0"/>
                <a:cs typeface="Plus Jakarta Sans" pitchFamily="2" charset="0"/>
              </a:rPr>
              <a:t>You can learn it and use the power to do all sorts of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2" y="617446"/>
            <a:ext cx="4203668" cy="928326"/>
          </a:xfrm>
        </p:spPr>
        <p:txBody>
          <a:bodyPr anchor="t">
            <a:normAutofit/>
          </a:bodyPr>
          <a:lstStyle/>
          <a:p>
            <a:r>
              <a:rPr lang="en-GB" cap="none" dirty="0"/>
              <a:t>Software is…</a:t>
            </a:r>
          </a:p>
        </p:txBody>
      </p:sp>
      <p:pic>
        <p:nvPicPr>
          <p:cNvPr id="6" name="Picture 5" descr="Cartoon of a person holding her hands&#10;&#10;AI-generated content may be incorrect.">
            <a:extLst>
              <a:ext uri="{FF2B5EF4-FFF2-40B4-BE49-F238E27FC236}">
                <a16:creationId xmlns:a16="http://schemas.microsoft.com/office/drawing/2014/main" id="{7677753C-2ECB-2E1A-A86C-047D4BFF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069" y="1450070"/>
            <a:ext cx="2393795" cy="928326"/>
          </a:xfrm>
        </p:spPr>
        <p:txBody>
          <a:bodyPr/>
          <a:lstStyle/>
          <a:p>
            <a:pPr algn="r"/>
            <a:r>
              <a:rPr lang="en-GB" sz="2800" cap="none" dirty="0"/>
              <a:t>Languages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4069" y="2074127"/>
            <a:ext cx="2493814" cy="29434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3 languages to learn how to program</a:t>
            </a:r>
          </a:p>
          <a:p>
            <a:endParaRPr lang="en-GB" dirty="0"/>
          </a:p>
        </p:txBody>
      </p:sp>
      <p:pic>
        <p:nvPicPr>
          <p:cNvPr id="2" name="Picture 1" descr="A picture containing indoor, toy, sitting&#10;&#10;Description automatically generated">
            <a:extLst>
              <a:ext uri="{FF2B5EF4-FFF2-40B4-BE49-F238E27FC236}">
                <a16:creationId xmlns:a16="http://schemas.microsoft.com/office/drawing/2014/main" id="{5883FE7E-BA71-4C6A-AB1E-5C54DFDC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14477"/>
          <a:stretch/>
        </p:blipFill>
        <p:spPr>
          <a:xfrm>
            <a:off x="0" y="0"/>
            <a:ext cx="6313177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9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Fortnite –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TikTok filters – Python /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Self driving cars – AI +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Music Apps –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Netflix recommendations – Machine Learning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09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6078963" cy="928326"/>
          </a:xfrm>
        </p:spPr>
        <p:txBody>
          <a:bodyPr/>
          <a:lstStyle/>
          <a:p>
            <a:r>
              <a:rPr lang="en-GB" cap="none" dirty="0"/>
              <a:t>Does it lead to a good career?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945037"/>
            <a:ext cx="8500606" cy="2787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Lots of jobs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Lots more remote / hybrid work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  <a:hlinkClick r:id="rId2"/>
              </a:rPr>
              <a:t>https://uk.indeed.com/jobs?q=junior+software+developer&amp;l=uk</a:t>
            </a: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280502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 slides/layouts">
  <a:themeElements>
    <a:clrScheme name="Brand Colours">
      <a:dk1>
        <a:srgbClr val="000000"/>
      </a:dk1>
      <a:lt1>
        <a:srgbClr val="FFFFFF"/>
      </a:lt1>
      <a:dk2>
        <a:srgbClr val="160B37"/>
      </a:dk2>
      <a:lt2>
        <a:srgbClr val="7F7F7F"/>
      </a:lt2>
      <a:accent1>
        <a:srgbClr val="160C37"/>
      </a:accent1>
      <a:accent2>
        <a:srgbClr val="F04A3C"/>
      </a:accent2>
      <a:accent3>
        <a:srgbClr val="890043"/>
      </a:accent3>
      <a:accent4>
        <a:srgbClr val="150C36"/>
      </a:accent4>
      <a:accent5>
        <a:srgbClr val="F0493B"/>
      </a:accent5>
      <a:accent6>
        <a:srgbClr val="890042"/>
      </a:accent6>
      <a:hlink>
        <a:srgbClr val="0096FF"/>
      </a:hlink>
      <a:folHlink>
        <a:srgbClr val="0096FF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-populated imag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elf-populated imag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ables/Water mark/En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676</Words>
  <Application>Microsoft Office PowerPoint</Application>
  <PresentationFormat>On-screen Show (16:9)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Arial</vt:lpstr>
      <vt:lpstr>Arial Black</vt:lpstr>
      <vt:lpstr>Calibri</vt:lpstr>
      <vt:lpstr>Plus Jakarta Sans</vt:lpstr>
      <vt:lpstr>Tahoma</vt:lpstr>
      <vt:lpstr>Standard slides/layouts</vt:lpstr>
      <vt:lpstr>Pre-populated image slides</vt:lpstr>
      <vt:lpstr>Self-populated image slides</vt:lpstr>
      <vt:lpstr>Tables/Water mark/End slide</vt:lpstr>
      <vt:lpstr>PowerPoint Presentation</vt:lpstr>
      <vt:lpstr>About me</vt:lpstr>
      <vt:lpstr>Where would we be..</vt:lpstr>
      <vt:lpstr>What runs the world…</vt:lpstr>
      <vt:lpstr>Why is that relevant?</vt:lpstr>
      <vt:lpstr>Software is…</vt:lpstr>
      <vt:lpstr>Languages</vt:lpstr>
      <vt:lpstr>Examples</vt:lpstr>
      <vt:lpstr>Does it lead to a good career?</vt:lpstr>
      <vt:lpstr>So let us code</vt:lpstr>
      <vt:lpstr>Stage 1 – Create the inputs and outputs</vt:lpstr>
      <vt:lpstr>Stage 2 – Add some style</vt:lpstr>
      <vt:lpstr>Stage 3 – Hook up the JS</vt:lpstr>
      <vt:lpstr>Stage 4 – Add comments to show what you will do</vt:lpstr>
      <vt:lpstr>Stage 5 – Code links and initialise</vt:lpstr>
      <vt:lpstr>Stage 6 – Code base functions</vt:lpstr>
      <vt:lpstr>Stage 7 – Add code (replacing existing functions)</vt:lpstr>
      <vt:lpstr>Stage 8 – Extend it</vt:lpstr>
      <vt:lpstr>What degree can you do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Sigley</dc:creator>
  <cp:lastModifiedBy>Fiona Knight</cp:lastModifiedBy>
  <cp:revision>5</cp:revision>
  <dcterms:created xsi:type="dcterms:W3CDTF">2024-07-03T12:51:17Z</dcterms:created>
  <dcterms:modified xsi:type="dcterms:W3CDTF">2025-07-07T11:20:30Z</dcterms:modified>
</cp:coreProperties>
</file>